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9" r:id="rId2"/>
    <p:sldId id="274" r:id="rId3"/>
    <p:sldId id="275" r:id="rId4"/>
    <p:sldId id="280" r:id="rId5"/>
    <p:sldId id="273" r:id="rId6"/>
    <p:sldId id="276" r:id="rId7"/>
    <p:sldId id="277" r:id="rId8"/>
    <p:sldId id="278" r:id="rId9"/>
    <p:sldId id="256" r:id="rId10"/>
    <p:sldId id="261" r:id="rId11"/>
  </p:sldIdLst>
  <p:sldSz cx="9144000" cy="6858000" type="screen4x3"/>
  <p:notesSz cx="67818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728" autoAdjust="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2" y="-108"/>
      </p:cViewPr>
      <p:guideLst>
        <p:guide orient="horz" pos="3110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463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1" y="0"/>
            <a:ext cx="2938463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21468-44C8-402C-9C8D-3DE90C88283E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407"/>
            <a:ext cx="2938463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1" y="9378407"/>
            <a:ext cx="2938463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1C503-E3C8-4214-BE71-CB39897B5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8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463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1" y="0"/>
            <a:ext cx="2938463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E16F-1FCE-44B0-9373-C08B8F7CE0A8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4" y="4689994"/>
            <a:ext cx="54260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407"/>
            <a:ext cx="2938463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1" y="9378407"/>
            <a:ext cx="2938463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F2D1C-EF40-40BA-9A6B-3EF81BA5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847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33950" cy="37020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42281" y="9380066"/>
            <a:ext cx="2937936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07" tIns="44955" rIns="89907" bIns="44955" anchor="b"/>
          <a:lstStyle>
            <a:lvl1pPr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2pPr>
            <a:lvl3pPr marL="11430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3pPr>
            <a:lvl4pPr marL="16002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4pPr>
            <a:lvl5pPr marL="20574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/>
            <a:fld id="{8AFE78E6-E3E5-6D4C-8A90-F90D6DB00885}" type="slidenum">
              <a:rPr lang="en-GB" sz="1300">
                <a:solidFill>
                  <a:schemeClr val="tx1"/>
                </a:solidFill>
                <a:latin typeface="Times" charset="0"/>
              </a:rPr>
              <a:pPr algn="r"/>
              <a:t>2</a:t>
            </a:fld>
            <a:endParaRPr lang="en-GB" sz="13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33950" cy="37020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42281" y="9380066"/>
            <a:ext cx="2937936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07" tIns="44955" rIns="89907" bIns="44955" anchor="b"/>
          <a:lstStyle>
            <a:lvl1pPr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2pPr>
            <a:lvl3pPr marL="11430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3pPr>
            <a:lvl4pPr marL="16002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4pPr>
            <a:lvl5pPr marL="20574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/>
            <a:fld id="{4FB57845-14F6-0545-BB8A-79ABAC4BDE04}" type="slidenum">
              <a:rPr lang="en-GB" sz="1300">
                <a:solidFill>
                  <a:schemeClr val="tx1"/>
                </a:solidFill>
                <a:latin typeface="Times" charset="0"/>
              </a:rPr>
              <a:pPr algn="r"/>
              <a:t>3</a:t>
            </a:fld>
            <a:endParaRPr lang="en-GB" sz="13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33950" cy="37020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3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33950" cy="37020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2281" y="9380066"/>
            <a:ext cx="2937936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07" tIns="44955" rIns="89907" bIns="44955" anchor="b"/>
          <a:lstStyle>
            <a:lvl1pPr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2pPr>
            <a:lvl3pPr marL="11430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3pPr>
            <a:lvl4pPr marL="16002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4pPr>
            <a:lvl5pPr marL="20574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/>
            <a:fld id="{F2E16727-536F-7944-8293-89439C152593}" type="slidenum">
              <a:rPr lang="en-GB" sz="1300">
                <a:solidFill>
                  <a:schemeClr val="tx1"/>
                </a:solidFill>
                <a:latin typeface="Times" charset="0"/>
              </a:rPr>
              <a:pPr algn="r"/>
              <a:t>6</a:t>
            </a:fld>
            <a:endParaRPr lang="en-GB" sz="13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33950" cy="37020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2281" y="9380066"/>
            <a:ext cx="2937936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07" tIns="44955" rIns="89907" bIns="44955" anchor="b"/>
          <a:lstStyle>
            <a:lvl1pPr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2pPr>
            <a:lvl3pPr marL="11430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3pPr>
            <a:lvl4pPr marL="16002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4pPr>
            <a:lvl5pPr marL="2057400" indent="-228600" defTabSz="901700"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/>
            <a:fld id="{9FC96DBA-292C-8847-B686-7585F3CC84D1}" type="slidenum">
              <a:rPr lang="en-GB" sz="1300">
                <a:solidFill>
                  <a:schemeClr val="tx1"/>
                </a:solidFill>
                <a:latin typeface="Times" charset="0"/>
              </a:rPr>
              <a:pPr algn="r"/>
              <a:t>7</a:t>
            </a:fld>
            <a:endParaRPr lang="en-GB" sz="13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33950" cy="3702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3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33950" cy="37020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43934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1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rgbClr val="000080"/>
          </a:solidFill>
          <a:latin typeface="Palatino Linotype" pitchFamily="18" charset="0"/>
          <a:ea typeface="ＭＳ Ｐゴシック" charset="-128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ordiaconsultanc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ordiaconsultancy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63000" y="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0D6D"/>
                </a:solidFill>
              </a:rPr>
              <a:t>®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sure you are insured?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A </a:t>
            </a:r>
            <a:r>
              <a:rPr lang="en-GB" sz="1400" dirty="0">
                <a:latin typeface="Palatino Linotype" panose="02040502050505030304" pitchFamily="18" charset="0"/>
              </a:rPr>
              <a:t>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166895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400" dirty="0"/>
              <a:t>Are you sure you are </a:t>
            </a:r>
            <a:r>
              <a:rPr lang="en-GB" sz="4400" dirty="0" smtClean="0"/>
              <a:t>insured</a:t>
            </a:r>
            <a:r>
              <a:rPr lang="en-GB" sz="4400" dirty="0"/>
              <a:t>?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04800" y="2590800"/>
            <a:ext cx="85344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2000" dirty="0" smtClean="0"/>
              <a:t>A </a:t>
            </a:r>
            <a:r>
              <a:rPr lang="en-GB" sz="2000" dirty="0"/>
              <a:t>discussion with Paul </a:t>
            </a:r>
            <a:r>
              <a:rPr lang="en-GB" sz="2000" dirty="0" smtClean="0"/>
              <a:t>May 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dirty="0" smtClean="0"/>
              <a:t>LLB </a:t>
            </a:r>
            <a:r>
              <a:rPr lang="en-GB" dirty="0"/>
              <a:t>(Hons), MBA, FCII, FCILA, FCLA, DipAIS, ADipC, MCIArb, FIRM, MAE, AIC, FUEDI-ELAE, FCMI, FinstD, </a:t>
            </a:r>
            <a:r>
              <a:rPr lang="en-GB" dirty="0" smtClean="0"/>
              <a:t>FIFAA, </a:t>
            </a:r>
          </a:p>
          <a:p>
            <a:pPr algn="ctr"/>
            <a:r>
              <a:rPr lang="en-GB" sz="2000" dirty="0" smtClean="0"/>
              <a:t>Chairman</a:t>
            </a:r>
            <a:r>
              <a:rPr lang="en-GB" sz="2000" dirty="0"/>
              <a:t>, Concordia Consultancy Ltd</a:t>
            </a:r>
          </a:p>
          <a:p>
            <a:r>
              <a:rPr lang="en-GB" sz="2000" dirty="0"/>
              <a:t> </a:t>
            </a:r>
          </a:p>
          <a:p>
            <a:pPr algn="ctr"/>
            <a:r>
              <a:rPr lang="en-GB" sz="2000" dirty="0"/>
              <a:t>Arranged by Amana Takaful </a:t>
            </a:r>
            <a:r>
              <a:rPr lang="en-GB" sz="2000" dirty="0" smtClean="0"/>
              <a:t>Insurance</a:t>
            </a:r>
            <a:r>
              <a:rPr lang="en-GB" sz="2000" dirty="0"/>
              <a:t> </a:t>
            </a:r>
          </a:p>
          <a:p>
            <a:pPr algn="ctr"/>
            <a:r>
              <a:rPr lang="en-GB" sz="1800" dirty="0" err="1"/>
              <a:t>Galadari</a:t>
            </a:r>
            <a:r>
              <a:rPr lang="en-GB" sz="1800" dirty="0"/>
              <a:t> Hotel, Colombo, Sri Lanka</a:t>
            </a:r>
          </a:p>
          <a:p>
            <a:pPr algn="ctr"/>
            <a:r>
              <a:rPr lang="en-GB" sz="2000" dirty="0"/>
              <a:t> </a:t>
            </a:r>
          </a:p>
          <a:p>
            <a:pPr algn="ctr"/>
            <a:r>
              <a:rPr lang="en-GB" sz="2000" dirty="0"/>
              <a:t>24</a:t>
            </a:r>
            <a:r>
              <a:rPr lang="en-GB" sz="2000" baseline="30000" dirty="0"/>
              <a:t>th</a:t>
            </a:r>
            <a:r>
              <a:rPr lang="en-GB" sz="2000" dirty="0"/>
              <a:t> November, 2015</a:t>
            </a:r>
          </a:p>
          <a:p>
            <a:pPr algn="ctr"/>
            <a:r>
              <a:rPr lang="en-GB" sz="2000" dirty="0"/>
              <a:t> </a:t>
            </a:r>
          </a:p>
          <a:p>
            <a:r>
              <a:rPr lang="en-GB" sz="1400" u="sng" dirty="0">
                <a:hlinkClick r:id="rId3"/>
              </a:rPr>
              <a:t>www.concordiaconsultancy.com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Operating from: London – New York –  Colombo –  Singapore – Beijing  – Cyprus – Barcelona – Antigua  – Sydney  – Miami – Stockholm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Palatino Linotype"/>
                <a:cs typeface="Palatino Linotype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9883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63000" y="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0D6D"/>
                </a:solidFill>
              </a:rPr>
              <a:t>®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sure you are insured?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A </a:t>
            </a:r>
            <a:r>
              <a:rPr lang="en-GB" sz="1400" dirty="0">
                <a:latin typeface="Palatino Linotype" panose="02040502050505030304" pitchFamily="18" charset="0"/>
              </a:rPr>
              <a:t>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166895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400" dirty="0"/>
              <a:t>Are you sure you are </a:t>
            </a:r>
            <a:r>
              <a:rPr lang="en-GB" sz="4400" dirty="0" smtClean="0"/>
              <a:t>insured</a:t>
            </a:r>
            <a:r>
              <a:rPr lang="en-GB" sz="4400" dirty="0"/>
              <a:t>?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04800" y="2590800"/>
            <a:ext cx="85344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231A56"/>
                </a:solidFill>
                <a:latin typeface="Palatino Linotype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2000" dirty="0" smtClean="0"/>
              <a:t>A </a:t>
            </a:r>
            <a:r>
              <a:rPr lang="en-GB" sz="2000" dirty="0"/>
              <a:t>discussion with Paul </a:t>
            </a:r>
            <a:r>
              <a:rPr lang="en-GB" sz="2000" dirty="0" smtClean="0"/>
              <a:t>May 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dirty="0" smtClean="0"/>
              <a:t>LLB </a:t>
            </a:r>
            <a:r>
              <a:rPr lang="en-GB" dirty="0"/>
              <a:t>(Hons), MBA, FCII, FCILA, FCLA, DipAIS, ADipC, MCIArb, FIRM, MAE, AIC, FUEDI-ELAE, FCMI, FinstD, </a:t>
            </a:r>
            <a:r>
              <a:rPr lang="en-GB" dirty="0" smtClean="0"/>
              <a:t>FIFAA, </a:t>
            </a:r>
          </a:p>
          <a:p>
            <a:pPr algn="ctr"/>
            <a:r>
              <a:rPr lang="en-GB" sz="2000" dirty="0" smtClean="0"/>
              <a:t>Chairman</a:t>
            </a:r>
            <a:r>
              <a:rPr lang="en-GB" sz="2000" dirty="0"/>
              <a:t>, Concordia Consultancy Ltd</a:t>
            </a:r>
          </a:p>
          <a:p>
            <a:r>
              <a:rPr lang="en-GB" sz="2000" dirty="0"/>
              <a:t> </a:t>
            </a:r>
          </a:p>
          <a:p>
            <a:pPr algn="ctr"/>
            <a:r>
              <a:rPr lang="en-GB" sz="2000" dirty="0"/>
              <a:t>Arranged by Amana Takaful </a:t>
            </a:r>
            <a:r>
              <a:rPr lang="en-GB" sz="2000" dirty="0" smtClean="0"/>
              <a:t>Insurance</a:t>
            </a:r>
            <a:r>
              <a:rPr lang="en-GB" sz="2000" dirty="0"/>
              <a:t> </a:t>
            </a:r>
          </a:p>
          <a:p>
            <a:pPr algn="ctr"/>
            <a:r>
              <a:rPr lang="en-GB" sz="1800" dirty="0" err="1"/>
              <a:t>Galadari</a:t>
            </a:r>
            <a:r>
              <a:rPr lang="en-GB" sz="1800" dirty="0"/>
              <a:t> Hotel, Colombo, Sri Lanka</a:t>
            </a:r>
          </a:p>
          <a:p>
            <a:pPr algn="ctr"/>
            <a:r>
              <a:rPr lang="en-GB" sz="2000" dirty="0"/>
              <a:t> </a:t>
            </a:r>
          </a:p>
          <a:p>
            <a:pPr algn="ctr"/>
            <a:r>
              <a:rPr lang="en-GB" sz="2000" dirty="0"/>
              <a:t>24</a:t>
            </a:r>
            <a:r>
              <a:rPr lang="en-GB" sz="2000" baseline="30000" dirty="0"/>
              <a:t>th</a:t>
            </a:r>
            <a:r>
              <a:rPr lang="en-GB" sz="2000" dirty="0"/>
              <a:t> November, 2015</a:t>
            </a:r>
          </a:p>
          <a:p>
            <a:pPr algn="ctr"/>
            <a:r>
              <a:rPr lang="en-GB" sz="2000" dirty="0"/>
              <a:t> </a:t>
            </a:r>
          </a:p>
          <a:p>
            <a:r>
              <a:rPr lang="en-GB" sz="1400" u="sng" dirty="0">
                <a:hlinkClick r:id="rId3"/>
              </a:rPr>
              <a:t>www.concordiaconsultancy.com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Operating from: London – New York –  Colombo –  Singapore – Beijing  – Cyprus – Barcelona – Antigua  – Sydney  – Miami – Stockholm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10</a:t>
            </a: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201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301154" y="295620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63000" y="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0D6D"/>
                </a:solidFill>
              </a:rPr>
              <a:t>®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sure you are insured?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A </a:t>
            </a:r>
            <a:r>
              <a:rPr lang="en-GB" sz="1400" dirty="0">
                <a:latin typeface="Palatino Linotype" panose="02040502050505030304" pitchFamily="18" charset="0"/>
              </a:rPr>
              <a:t>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82880" y="2219980"/>
            <a:ext cx="8094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INSURANCE IS AN ASYMMETRIC CONTRACT</a:t>
            </a: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87960" y="2571694"/>
            <a:ext cx="80947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2</a:t>
            </a: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819400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Asymmetric :</a:t>
            </a:r>
            <a:endParaRPr lang="en-GB" sz="2400" dirty="0"/>
          </a:p>
          <a:p>
            <a:r>
              <a:rPr lang="en-GB" sz="2400" dirty="0" smtClean="0"/>
              <a:t>		Not </a:t>
            </a:r>
            <a:r>
              <a:rPr lang="en-GB" sz="2400" dirty="0"/>
              <a:t>balanced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		Not regularly </a:t>
            </a:r>
            <a:r>
              <a:rPr lang="en-GB" sz="2400" dirty="0"/>
              <a:t>arranged on opposite </a:t>
            </a:r>
            <a:r>
              <a:rPr lang="en-GB" sz="2400" dirty="0" smtClean="0"/>
              <a:t>sides</a:t>
            </a:r>
          </a:p>
          <a:p>
            <a:endParaRPr lang="en-GB" sz="2400" dirty="0"/>
          </a:p>
          <a:p>
            <a:r>
              <a:rPr lang="en-GB" sz="2400" dirty="0" smtClean="0"/>
              <a:t>irregular </a:t>
            </a:r>
            <a:r>
              <a:rPr lang="en-GB" sz="2400" dirty="0"/>
              <a:t>· lopsided · </a:t>
            </a:r>
            <a:r>
              <a:rPr lang="en-GB" sz="2400" dirty="0" smtClean="0"/>
              <a:t>unequal </a:t>
            </a:r>
            <a:r>
              <a:rPr lang="en-GB" sz="2400" dirty="0"/>
              <a:t>· unbalanced </a:t>
            </a:r>
          </a:p>
          <a:p>
            <a:endParaRPr lang="en-GB" sz="2400" dirty="0"/>
          </a:p>
          <a:p>
            <a:r>
              <a:rPr lang="en-GB" sz="2400" dirty="0" smtClean="0"/>
              <a:t>Lacking </a:t>
            </a:r>
            <a:r>
              <a:rPr lang="en-GB" sz="2400" dirty="0"/>
              <a:t>equality, balance, or harmony</a:t>
            </a:r>
          </a:p>
        </p:txBody>
      </p:sp>
    </p:spTree>
    <p:extLst>
      <p:ext uri="{BB962C8B-B14F-4D97-AF65-F5344CB8AC3E}">
        <p14:creationId xmlns:p14="http://schemas.microsoft.com/office/powerpoint/2010/main" val="2789768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6301154" y="295620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1" name="Rectangle 16"/>
          <p:cNvSpPr>
            <a:spLocks noChangeArrowheads="1"/>
          </p:cNvSpPr>
          <p:nvPr/>
        </p:nvSpPr>
        <p:spPr bwMode="auto">
          <a:xfrm>
            <a:off x="8" y="2157338"/>
            <a:ext cx="8228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endParaRPr lang="en-GB">
              <a:solidFill>
                <a:srgbClr val="000066"/>
              </a:solidFill>
            </a:endParaRPr>
          </a:p>
          <a:p>
            <a:pPr algn="just">
              <a:tabLst>
                <a:tab pos="2514600" algn="l"/>
              </a:tabLst>
            </a:pPr>
            <a:endParaRPr lang="en-GB">
              <a:solidFill>
                <a:srgbClr val="000066"/>
              </a:solidFill>
            </a:endParaRPr>
          </a:p>
          <a:p>
            <a:pPr algn="just">
              <a:tabLst>
                <a:tab pos="2514600" algn="l"/>
              </a:tabLst>
            </a:pPr>
            <a:endParaRPr lang="en-GB">
              <a:solidFill>
                <a:srgbClr val="000066"/>
              </a:solidFill>
            </a:endParaRPr>
          </a:p>
          <a:p>
            <a:pPr algn="just">
              <a:tabLst>
                <a:tab pos="2514600" algn="l"/>
              </a:tabLst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763000" y="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0D6D"/>
                </a:solidFill>
              </a:rPr>
              <a:t>®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sure you are insured?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A </a:t>
            </a:r>
            <a:r>
              <a:rPr lang="en-GB" sz="1400" dirty="0">
                <a:latin typeface="Palatino Linotype" panose="02040502050505030304" pitchFamily="18" charset="0"/>
              </a:rPr>
              <a:t>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82880" y="2035314"/>
            <a:ext cx="80947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ARRANGING AND MAINTAINING THE INSURANCE	</a:t>
            </a: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447800" y="78710"/>
            <a:ext cx="6834945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Identifying the risks and exposures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Deciding who is exposed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Selecting the cover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Choosing the insurer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Completing the proposal form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Underwriting the risk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Implementing protections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Advising of changes to risk and circumstances</a:t>
            </a: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Palatino Linotype"/>
                <a:cs typeface="Palatino Linotyp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61930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0D6D"/>
                </a:solidFill>
              </a:rPr>
              <a:t>®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sure you are insured?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A </a:t>
            </a:r>
            <a:r>
              <a:rPr lang="en-GB" sz="1400" dirty="0">
                <a:latin typeface="Palatino Linotype" panose="02040502050505030304" pitchFamily="18" charset="0"/>
              </a:rPr>
              <a:t>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82880" y="2035314"/>
            <a:ext cx="80947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PROPOSAL PROCESS AND FORM</a:t>
            </a: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87960" y="2941023"/>
            <a:ext cx="80947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Palatino Linotype"/>
                <a:cs typeface="Palatino Linotype"/>
              </a:rPr>
              <a:t>4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33315"/>
              </p:ext>
            </p:extLst>
          </p:nvPr>
        </p:nvGraphicFramePr>
        <p:xfrm>
          <a:off x="2209800" y="3625195"/>
          <a:ext cx="5002970" cy="78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4" imgW="2494800" imgH="392400" progId="Package">
                  <p:embed/>
                </p:oleObj>
              </mc:Choice>
              <mc:Fallback>
                <p:oleObj name="Packager Shell Object" showAsIcon="1" r:id="rId4" imgW="2494800" imgH="39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3625195"/>
                        <a:ext cx="5002970" cy="786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593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</a:t>
            </a:r>
            <a:r>
              <a:rPr lang="en-GB" sz="1400" dirty="0" smtClean="0">
                <a:latin typeface="Palatino Linotype" panose="02040502050505030304" pitchFamily="18" charset="0"/>
              </a:rPr>
              <a:t>sure you are insured?</a:t>
            </a:r>
            <a:endParaRPr lang="en-GB" sz="1400" dirty="0">
              <a:latin typeface="Palatino Linotype" panose="02040502050505030304" pitchFamily="18" charset="0"/>
            </a:endParaRPr>
          </a:p>
          <a:p>
            <a:r>
              <a:rPr lang="en-GB" sz="1400" dirty="0">
                <a:latin typeface="Palatino Linotype" panose="02040502050505030304" pitchFamily="18" charset="0"/>
              </a:rPr>
              <a:t>A 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0" y="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0D6D"/>
                </a:solidFill>
              </a:rPr>
              <a:t>®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57200" y="3479631"/>
            <a:ext cx="8094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82880" y="2035314"/>
            <a:ext cx="80947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DISCLOSURE OF MATERIAL FACTS TO THE INSURER</a:t>
            </a: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5</a:t>
            </a: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3048000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Palatino Linotype" panose="02040502050505030304" pitchFamily="18" charset="0"/>
              </a:rPr>
              <a:t>What are material facts</a:t>
            </a:r>
            <a:r>
              <a:rPr lang="en-GB" sz="2400" dirty="0" smtClean="0">
                <a:latin typeface="Palatino Linotype" panose="02040502050505030304" pitchFamily="18" charset="0"/>
              </a:rPr>
              <a:t>?</a:t>
            </a:r>
          </a:p>
          <a:p>
            <a:endParaRPr lang="en-GB" sz="2400" dirty="0">
              <a:latin typeface="Palatino Linotype" panose="02040502050505030304" pitchFamily="18" charset="0"/>
            </a:endParaRPr>
          </a:p>
          <a:p>
            <a:pPr algn="just"/>
            <a:r>
              <a:rPr lang="en-GB" sz="2400" dirty="0" smtClean="0">
                <a:latin typeface="Palatino Linotype" panose="02040502050505030304" pitchFamily="18" charset="0"/>
              </a:rPr>
              <a:t>“When </a:t>
            </a:r>
            <a:r>
              <a:rPr lang="en-GB" sz="2400" dirty="0">
                <a:latin typeface="Palatino Linotype" panose="02040502050505030304" pitchFamily="18" charset="0"/>
              </a:rPr>
              <a:t>we use the </a:t>
            </a:r>
            <a:r>
              <a:rPr lang="en-GB" sz="2400" dirty="0" smtClean="0">
                <a:latin typeface="Palatino Linotype" panose="02040502050505030304" pitchFamily="18" charset="0"/>
              </a:rPr>
              <a:t>term ‘material </a:t>
            </a:r>
            <a:r>
              <a:rPr lang="en-GB" sz="2400" dirty="0">
                <a:latin typeface="Palatino Linotype" panose="02040502050505030304" pitchFamily="18" charset="0"/>
              </a:rPr>
              <a:t>facts’, we </a:t>
            </a:r>
            <a:r>
              <a:rPr lang="en-GB" sz="2400" dirty="0" smtClean="0">
                <a:latin typeface="Palatino Linotype" panose="02040502050505030304" pitchFamily="18" charset="0"/>
              </a:rPr>
              <a:t>mean any </a:t>
            </a:r>
            <a:r>
              <a:rPr lang="en-GB" sz="2400" dirty="0">
                <a:latin typeface="Palatino Linotype" panose="02040502050505030304" pitchFamily="18" charset="0"/>
              </a:rPr>
              <a:t>information that </a:t>
            </a:r>
            <a:r>
              <a:rPr lang="en-GB" sz="2400" dirty="0" smtClean="0">
                <a:latin typeface="Palatino Linotype" panose="02040502050505030304" pitchFamily="18" charset="0"/>
              </a:rPr>
              <a:t>could affect </a:t>
            </a:r>
            <a:r>
              <a:rPr lang="en-GB" sz="2400" dirty="0">
                <a:latin typeface="Palatino Linotype" panose="02040502050505030304" pitchFamily="18" charset="0"/>
              </a:rPr>
              <a:t>our decision to give </a:t>
            </a:r>
            <a:r>
              <a:rPr lang="en-GB" sz="2400" dirty="0" smtClean="0">
                <a:latin typeface="Palatino Linotype" panose="02040502050505030304" pitchFamily="18" charset="0"/>
              </a:rPr>
              <a:t>you insurance </a:t>
            </a:r>
            <a:r>
              <a:rPr lang="en-GB" sz="2400" dirty="0">
                <a:latin typeface="Palatino Linotype" panose="02040502050505030304" pitchFamily="18" charset="0"/>
              </a:rPr>
              <a:t>or affect the </a:t>
            </a:r>
            <a:r>
              <a:rPr lang="en-GB" sz="2400" dirty="0" smtClean="0">
                <a:latin typeface="Palatino Linotype" panose="02040502050505030304" pitchFamily="18" charset="0"/>
              </a:rPr>
              <a:t>terms we </a:t>
            </a:r>
            <a:r>
              <a:rPr lang="en-GB" sz="2400" dirty="0">
                <a:latin typeface="Palatino Linotype" panose="02040502050505030304" pitchFamily="18" charset="0"/>
              </a:rPr>
              <a:t>give you. </a:t>
            </a:r>
            <a:endParaRPr lang="en-GB" sz="2400" dirty="0" smtClean="0">
              <a:latin typeface="Palatino Linotype" panose="02040502050505030304" pitchFamily="18" charset="0"/>
            </a:endParaRPr>
          </a:p>
          <a:p>
            <a:pPr algn="just"/>
            <a:endParaRPr lang="en-GB" sz="2400" dirty="0">
              <a:latin typeface="Palatino Linotype" panose="02040502050505030304" pitchFamily="18" charset="0"/>
            </a:endParaRPr>
          </a:p>
          <a:p>
            <a:pPr algn="just"/>
            <a:r>
              <a:rPr lang="en-GB" sz="2400" dirty="0" smtClean="0">
                <a:latin typeface="Palatino Linotype" panose="02040502050505030304" pitchFamily="18" charset="0"/>
              </a:rPr>
              <a:t>If </a:t>
            </a:r>
            <a:r>
              <a:rPr lang="en-GB" sz="2400" dirty="0">
                <a:latin typeface="Palatino Linotype" panose="02040502050505030304" pitchFamily="18" charset="0"/>
              </a:rPr>
              <a:t>you are </a:t>
            </a:r>
            <a:r>
              <a:rPr lang="en-GB" sz="2400" dirty="0" smtClean="0">
                <a:latin typeface="Palatino Linotype" panose="02040502050505030304" pitchFamily="18" charset="0"/>
              </a:rPr>
              <a:t>not sure </a:t>
            </a:r>
            <a:r>
              <a:rPr lang="en-GB" sz="2400" dirty="0">
                <a:latin typeface="Palatino Linotype" panose="02040502050505030304" pitchFamily="18" charset="0"/>
              </a:rPr>
              <a:t>whether something </a:t>
            </a:r>
            <a:r>
              <a:rPr lang="en-GB" sz="2400" dirty="0" smtClean="0">
                <a:latin typeface="Palatino Linotype" panose="02040502050505030304" pitchFamily="18" charset="0"/>
              </a:rPr>
              <a:t>is a </a:t>
            </a:r>
            <a:r>
              <a:rPr lang="en-GB" sz="2400" dirty="0">
                <a:latin typeface="Palatino Linotype" panose="02040502050505030304" pitchFamily="18" charset="0"/>
              </a:rPr>
              <a:t>material fact, please </a:t>
            </a:r>
            <a:r>
              <a:rPr lang="en-GB" sz="2400" dirty="0" smtClean="0">
                <a:latin typeface="Palatino Linotype" panose="02040502050505030304" pitchFamily="18" charset="0"/>
              </a:rPr>
              <a:t>tell us </a:t>
            </a:r>
            <a:r>
              <a:rPr lang="en-GB" sz="2400" dirty="0">
                <a:latin typeface="Palatino Linotype" panose="02040502050505030304" pitchFamily="18" charset="0"/>
              </a:rPr>
              <a:t>anyway</a:t>
            </a:r>
            <a:r>
              <a:rPr lang="en-GB" sz="2400" dirty="0" smtClean="0">
                <a:latin typeface="Palatino Linotype" panose="02040502050505030304" pitchFamily="18" charset="0"/>
              </a:rPr>
              <a:t>.”</a:t>
            </a:r>
            <a:endParaRPr lang="en-GB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12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6301154" y="295620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63000" y="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0D6D"/>
                </a:solidFill>
              </a:rPr>
              <a:t>®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sure you are insured?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A </a:t>
            </a:r>
            <a:r>
              <a:rPr lang="en-GB" sz="1400" dirty="0">
                <a:latin typeface="Palatino Linotype" panose="02040502050505030304" pitchFamily="18" charset="0"/>
              </a:rPr>
              <a:t>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82880" y="2035314"/>
            <a:ext cx="80947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INFORMATION PROVIDED TO INSURERS</a:t>
            </a: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981200" y="32543"/>
            <a:ext cx="6301545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Process of transfer and sharing of information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Proposal form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Clarifications in writing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Photos and video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Business continuity and recovery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Key personnel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Contractual and physical protections</a:t>
            </a: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6</a:t>
            </a: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1250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6301154" y="295620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63000" y="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0D6D"/>
                </a:solidFill>
              </a:rPr>
              <a:t>®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sure you are insured?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A </a:t>
            </a:r>
            <a:r>
              <a:rPr lang="en-GB" sz="1400" dirty="0">
                <a:latin typeface="Palatino Linotype" panose="02040502050505030304" pitchFamily="18" charset="0"/>
              </a:rPr>
              <a:t>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82880" y="2127647"/>
            <a:ext cx="80947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OBLIGATIONS UNDER THE POLICY</a:t>
            </a:r>
            <a:r>
              <a:rPr lang="en-GB" b="1" dirty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 </a:t>
            </a:r>
            <a:r>
              <a:rPr lang="en-GB" b="1" dirty="0" smtClean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 -  POLICYHOLDER</a:t>
            </a: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82880" y="463432"/>
            <a:ext cx="809986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TO “</a:t>
            </a:r>
            <a:r>
              <a:rPr lang="en-GB" sz="1600" b="1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ACT AS IF UNINSURED</a:t>
            </a: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” AND COMPLY WITH MANY SPECIFIC AND IMPLIED CONDITIONS :	</a:t>
            </a:r>
          </a:p>
          <a:p>
            <a:pPr algn="just">
              <a:tabLst>
                <a:tab pos="2514600" algn="l"/>
              </a:tabLst>
            </a:pPr>
            <a:r>
              <a:rPr lang="en-GB" sz="1600" dirty="0">
                <a:solidFill>
                  <a:srgbClr val="002060"/>
                </a:solidFill>
                <a:latin typeface="Palatino Linotype"/>
                <a:cs typeface="Palatino Linotype"/>
              </a:rPr>
              <a:t>	</a:t>
            </a: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Alarm &amp; Security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Waste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Hot Works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No Smoking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Insure for adequate values to replace</a:t>
            </a:r>
          </a:p>
          <a:p>
            <a:pPr algn="just">
              <a:tabLst>
                <a:tab pos="2514600" algn="l"/>
              </a:tabLst>
            </a:pPr>
            <a:endParaRPr lang="en-GB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Disclosure </a:t>
            </a: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Palatino Linotype"/>
                <a:cs typeface="Palatino Linotype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39674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sure you are insured?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A </a:t>
            </a:r>
            <a:r>
              <a:rPr lang="en-GB" sz="1400" dirty="0">
                <a:latin typeface="Palatino Linotype" panose="02040502050505030304" pitchFamily="18" charset="0"/>
              </a:rPr>
              <a:t>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82880" y="2035314"/>
            <a:ext cx="80947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OBLIGATIONS UNDER THE POLICY - INSURER</a:t>
            </a: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87960" y="171038"/>
            <a:ext cx="8094785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ctr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ctr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ctr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ctr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ctr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ctr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ctr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       </a:t>
            </a:r>
          </a:p>
          <a:p>
            <a:pPr algn="ctr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ctr">
              <a:tabLst>
                <a:tab pos="2514600" algn="l"/>
              </a:tabLst>
            </a:pPr>
            <a:endParaRPr lang="en-GB" sz="16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ctr">
              <a:tabLst>
                <a:tab pos="2514600" algn="l"/>
              </a:tabLst>
            </a:pPr>
            <a:r>
              <a:rPr lang="en-GB" sz="1600" dirty="0">
                <a:solidFill>
                  <a:srgbClr val="002060"/>
                </a:solidFill>
                <a:latin typeface="Palatino Linotype"/>
                <a:cs typeface="Palatino Linotype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     TO INDEMNIFY POLICYHOLDER</a:t>
            </a: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2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ALSO  SHOULD : </a:t>
            </a: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2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</a:t>
            </a: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CONTRIBUTE TO RISK ASSESSMENT AND MITIGATION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 	PROVIDE EXPERTISE TO RECOVER FROM A LOSS 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SUPPORT WITH CASH PAYMENTS ON ACCOUNT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ASSIST IN RECOVERING UNINSURED LOSS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GIVE CONFIDENCE TO BANKS AND INVESTORS</a:t>
            </a:r>
          </a:p>
          <a:p>
            <a:pPr algn="just">
              <a:tabLst>
                <a:tab pos="2514600" algn="l"/>
              </a:tabLst>
            </a:pPr>
            <a:endParaRPr lang="en-GB" sz="16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r>
              <a:rPr lang="en-GB" sz="16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	IMPLEMENT POST-LOSS IMPROVEMENTS</a:t>
            </a: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Palatino Linotype"/>
                <a:cs typeface="Palatino Linotype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65342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D0D6D"/>
                </a:solidFill>
              </a:rPr>
              <a:t>®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52400" y="336321"/>
            <a:ext cx="391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Are you sure you are insured?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A </a:t>
            </a:r>
            <a:r>
              <a:rPr lang="en-GB" sz="1400" dirty="0">
                <a:latin typeface="Palatino Linotype" panose="02040502050505030304" pitchFamily="18" charset="0"/>
              </a:rPr>
              <a:t>discussion with Paul May</a:t>
            </a:r>
          </a:p>
          <a:p>
            <a:r>
              <a:rPr lang="en-GB" sz="1400" dirty="0" smtClean="0">
                <a:latin typeface="Palatino Linotype" panose="02040502050505030304" pitchFamily="18" charset="0"/>
              </a:rPr>
              <a:t>24</a:t>
            </a:r>
            <a:r>
              <a:rPr lang="en-GB" sz="14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1400" dirty="0" smtClean="0">
                <a:latin typeface="Palatino Linotype" panose="02040502050505030304" pitchFamily="18" charset="0"/>
              </a:rPr>
              <a:t> </a:t>
            </a:r>
            <a:r>
              <a:rPr lang="en-GB" sz="1400" dirty="0">
                <a:latin typeface="Palatino Linotype" panose="02040502050505030304" pitchFamily="18" charset="0"/>
              </a:rPr>
              <a:t>November, 2015</a:t>
            </a:r>
          </a:p>
          <a:p>
            <a:pPr algn="just"/>
            <a:endParaRPr lang="en-GB" sz="1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82880" y="265605"/>
            <a:ext cx="809478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51460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		</a:t>
            </a:r>
          </a:p>
          <a:p>
            <a:pPr algn="just">
              <a:tabLst>
                <a:tab pos="2514600" algn="l"/>
              </a:tabLst>
            </a:pP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 smtClean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 smtClean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 smtClean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 smtClean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 smtClean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ctr">
              <a:tabLst>
                <a:tab pos="2514600" algn="l"/>
              </a:tabLst>
            </a:pPr>
            <a:r>
              <a:rPr lang="en-GB" sz="32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charset="-128"/>
              </a:rPr>
              <a:t>QUESTIONS ???</a:t>
            </a:r>
            <a:endParaRPr lang="en-GB" sz="3200" b="1" dirty="0">
              <a:solidFill>
                <a:srgbClr val="002060"/>
              </a:solidFill>
              <a:latin typeface="Palatino Linotype" pitchFamily="18" charset="0"/>
              <a:ea typeface="ＭＳ Ｐゴシック" charset="-128"/>
            </a:endParaRPr>
          </a:p>
          <a:p>
            <a:pPr algn="just">
              <a:tabLst>
                <a:tab pos="2514600" algn="l"/>
              </a:tabLst>
            </a:pPr>
            <a:endParaRPr lang="en-GB" sz="12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algn="just">
              <a:tabLst>
                <a:tab pos="2514600" algn="l"/>
              </a:tabLst>
            </a:pPr>
            <a:endParaRPr lang="en-GB" sz="12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642316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Palatino Linotype"/>
                <a:cs typeface="Palatino Linotype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56352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231A56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231A56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453</Words>
  <Application>Microsoft Office PowerPoint</Application>
  <PresentationFormat>On-screen Show (4:3)</PresentationFormat>
  <Paragraphs>224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1_Blank Presentation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 Summery</dc:creator>
  <cp:lastModifiedBy>Daniel Bloch</cp:lastModifiedBy>
  <cp:revision>67</cp:revision>
  <cp:lastPrinted>2015-04-21T09:33:29Z</cp:lastPrinted>
  <dcterms:created xsi:type="dcterms:W3CDTF">2006-08-16T00:00:00Z</dcterms:created>
  <dcterms:modified xsi:type="dcterms:W3CDTF">2015-12-04T15:28:00Z</dcterms:modified>
</cp:coreProperties>
</file>